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7" r:id="rId6"/>
    <p:sldId id="258" r:id="rId7"/>
    <p:sldId id="264" r:id="rId8"/>
    <p:sldId id="301" r:id="rId9"/>
    <p:sldId id="291" r:id="rId10"/>
    <p:sldId id="268" r:id="rId11"/>
    <p:sldId id="286" r:id="rId12"/>
    <p:sldId id="262" r:id="rId13"/>
    <p:sldId id="292" r:id="rId14"/>
    <p:sldId id="279" r:id="rId15"/>
    <p:sldId id="293" r:id="rId16"/>
    <p:sldId id="302" r:id="rId17"/>
    <p:sldId id="303" r:id="rId18"/>
    <p:sldId id="304" r:id="rId19"/>
    <p:sldId id="305" r:id="rId20"/>
    <p:sldId id="306" r:id="rId21"/>
    <p:sldId id="294" r:id="rId22"/>
    <p:sldId id="295" r:id="rId23"/>
    <p:sldId id="300" r:id="rId24"/>
    <p:sldId id="299" r:id="rId25"/>
    <p:sldId id="260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93207" autoAdjust="0"/>
  </p:normalViewPr>
  <p:slideViewPr>
    <p:cSldViewPr snapToGrid="0">
      <p:cViewPr varScale="1">
        <p:scale>
          <a:sx n="87" d="100"/>
          <a:sy n="87" d="100"/>
        </p:scale>
        <p:origin x="384" y="20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Heart disease 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86619-0A2A-CE32-C876-E482A92EB6D8}"/>
              </a:ext>
            </a:extLst>
          </p:cNvPr>
          <p:cNvSpPr txBox="1"/>
          <p:nvPr/>
        </p:nvSpPr>
        <p:spPr>
          <a:xfrm>
            <a:off x="6725266" y="4268514"/>
            <a:ext cx="5353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Likhithasree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Kommineni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Anto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Lourdu</a:t>
            </a:r>
            <a:r>
              <a:rPr lang="en-US" dirty="0">
                <a:solidFill>
                  <a:schemeClr val="bg1"/>
                </a:solidFill>
              </a:rPr>
              <a:t> Xavier Raj </a:t>
            </a:r>
            <a:r>
              <a:rPr lang="en-US" dirty="0" err="1">
                <a:solidFill>
                  <a:schemeClr val="bg1"/>
                </a:solidFill>
              </a:rPr>
              <a:t>Arockia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Selvarathinam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Kyle Kane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Creates multiple decision trees</a:t>
            </a:r>
          </a:p>
          <a:p>
            <a:endParaRPr lang="en-US" dirty="0"/>
          </a:p>
          <a:p>
            <a:r>
              <a:rPr lang="en-US" dirty="0"/>
              <a:t>Supervised learning model</a:t>
            </a:r>
          </a:p>
          <a:p>
            <a:endParaRPr lang="en-US" dirty="0"/>
          </a:p>
          <a:p>
            <a:r>
              <a:rPr lang="en-US" dirty="0"/>
              <a:t>Useful for both classification and regression</a:t>
            </a:r>
          </a:p>
          <a:p>
            <a:endParaRPr lang="en-US" dirty="0"/>
          </a:p>
          <a:p>
            <a:r>
              <a:rPr lang="en-US" dirty="0"/>
              <a:t>More complex visualization compared to decision trees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30614E5-E772-1A5B-1356-0EF15CD79D6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Modeled after the synapses of the brain</a:t>
            </a:r>
          </a:p>
          <a:p>
            <a:endParaRPr lang="en-US" dirty="0"/>
          </a:p>
          <a:p>
            <a:r>
              <a:rPr lang="en-US" dirty="0"/>
              <a:t>Multilayered </a:t>
            </a:r>
          </a:p>
          <a:p>
            <a:r>
              <a:rPr lang="en-US" dirty="0"/>
              <a:t>	Input layer </a:t>
            </a:r>
          </a:p>
          <a:p>
            <a:r>
              <a:rPr lang="en-US" dirty="0"/>
              <a:t>	hidden layer(s)</a:t>
            </a:r>
          </a:p>
          <a:p>
            <a:r>
              <a:rPr lang="en-US" dirty="0"/>
              <a:t>	output layer</a:t>
            </a:r>
          </a:p>
          <a:p>
            <a:endParaRPr lang="en-US" dirty="0"/>
          </a:p>
          <a:p>
            <a:r>
              <a:rPr lang="en-US" dirty="0"/>
              <a:t>Nonlinear and harder to visualize than other models</a:t>
            </a:r>
          </a:p>
          <a:p>
            <a:endParaRPr lang="en-US" dirty="0"/>
          </a:p>
          <a:p>
            <a:r>
              <a:rPr lang="en-US" dirty="0"/>
              <a:t>Useful for detecting all possible interactions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90B5-FE9E-B1E0-B6C7-98F95C14E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from the various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E8224-24B5-3A73-E100-CF6138F531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3504A-0CDD-D3C4-27E6-BCD2028E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9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8156-89AE-413B-D27C-1C9BEF0D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530986"/>
            <a:ext cx="7889768" cy="1404177"/>
          </a:xfrm>
        </p:spPr>
        <p:txBody>
          <a:bodyPr/>
          <a:lstStyle/>
          <a:p>
            <a:r>
              <a:rPr lang="en-US" dirty="0"/>
              <a:t>Logistic regression results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16DA-17F2-0403-B724-C881AC00CC8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aph of a performance evaluation&#10;&#10;Description automatically generated with medium confidence">
            <a:extLst>
              <a:ext uri="{FF2B5EF4-FFF2-40B4-BE49-F238E27FC236}">
                <a16:creationId xmlns:a16="http://schemas.microsoft.com/office/drawing/2014/main" id="{23A7E699-74F7-08F9-5300-61A29A4D27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16421" y="1935163"/>
            <a:ext cx="8123026" cy="43304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F5EB8-1E90-5B04-E11C-10870D8E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0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2603-0A04-98D2-535A-4CA4F589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/>
              <a:t>K nearest neighbor results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8B71F-9A97-0E86-513B-9BB1A785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6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53D550D7-F149-2EA9-067D-2D781162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2" y="2414604"/>
            <a:ext cx="7610747" cy="40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896A0DD-CD1F-3218-1A79-9A6A02FE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Decision tree results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10EF7-E54D-DCD8-C134-D6F26A3A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6" name="Picture 5" descr="A graph showing different colored rectangular shapes&#10;&#10;Description automatically generated">
            <a:extLst>
              <a:ext uri="{FF2B5EF4-FFF2-40B4-BE49-F238E27FC236}">
                <a16:creationId xmlns:a16="http://schemas.microsoft.com/office/drawing/2014/main" id="{BD94166D-02A2-E0E1-3579-328D3499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95" y="1889958"/>
            <a:ext cx="8675370" cy="46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39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4AB6CE2-10CC-6B96-BB88-3C01E7F4B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30986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Random forest model results graph</a:t>
            </a:r>
          </a:p>
        </p:txBody>
      </p:sp>
      <p:pic>
        <p:nvPicPr>
          <p:cNvPr id="7" name="Picture 6" descr="A graph of a performance evaluation&#10;&#10;Description automatically generated with medium confidence">
            <a:extLst>
              <a:ext uri="{FF2B5EF4-FFF2-40B4-BE49-F238E27FC236}">
                <a16:creationId xmlns:a16="http://schemas.microsoft.com/office/drawing/2014/main" id="{A76BA9D1-AE16-4E76-6401-E3681FE8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56" y="2132420"/>
            <a:ext cx="7877175" cy="419459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A693D-1DD6-3D1E-0360-42CD36C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6E97-936D-F31B-FFDB-33C3838A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592413"/>
            <a:ext cx="7889768" cy="1389889"/>
          </a:xfrm>
        </p:spPr>
        <p:txBody>
          <a:bodyPr/>
          <a:lstStyle/>
          <a:p>
            <a:pPr algn="ctr"/>
            <a:r>
              <a:rPr lang="en-US" dirty="0"/>
              <a:t>Neural network results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0B8A3-A93E-FF22-D1CD-A7D02230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28F328CF-5149-0B18-0A53-39FE3524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56" y="2147274"/>
            <a:ext cx="830695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BD8C-E7F0-76B6-D96B-9C9037FE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0470C-B208-B786-0CB9-A51117B9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3F4D8F5D-2CA3-A724-3470-64DD27BAA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31" y="2426670"/>
            <a:ext cx="10475564" cy="27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B570-F0B0-31EF-0E97-17526C8C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Results graph</a:t>
            </a:r>
          </a:p>
        </p:txBody>
      </p:sp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6762484-659E-B148-1C7E-811443B00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71689"/>
            <a:ext cx="10986318" cy="428466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DF162-7D3F-7D3E-2B58-35DD4CBDC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3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Models that were used </a:t>
            </a:r>
          </a:p>
          <a:p>
            <a:r>
              <a:rPr lang="en-US" dirty="0"/>
              <a:t>Results of the models</a:t>
            </a:r>
          </a:p>
          <a:p>
            <a:r>
              <a:rPr lang="en-US" dirty="0"/>
              <a:t>Takeaways of the project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80A46-03AC-C1C4-56F9-876E3997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B7B26-5B61-AB27-C0DE-C139DE0A06F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3259056"/>
            <a:ext cx="8338185" cy="3006531"/>
          </a:xfrm>
        </p:spPr>
        <p:txBody>
          <a:bodyPr/>
          <a:lstStyle/>
          <a:p>
            <a:r>
              <a:rPr lang="en-US" dirty="0"/>
              <a:t>Neural network and logistic regression models performed the best</a:t>
            </a:r>
          </a:p>
          <a:p>
            <a:endParaRPr lang="en-US" dirty="0"/>
          </a:p>
          <a:p>
            <a:r>
              <a:rPr lang="en-US" dirty="0"/>
              <a:t>Random forest performed better than decision tree</a:t>
            </a:r>
          </a:p>
          <a:p>
            <a:endParaRPr lang="en-US" dirty="0"/>
          </a:p>
          <a:p>
            <a:r>
              <a:rPr lang="en-US" dirty="0"/>
              <a:t>Decision tree performed the worst</a:t>
            </a:r>
          </a:p>
          <a:p>
            <a:endParaRPr lang="en-US" dirty="0"/>
          </a:p>
          <a:p>
            <a:r>
              <a:rPr lang="en-US" dirty="0"/>
              <a:t>Overall though all 5 performed well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F868C-1946-1C88-4EE2-D73AE4C2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9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B8B6-72C3-DCA8-802B-40677E36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faced during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C9F2F-DC2B-5D84-2AE7-1CDD8AD136E6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2 datasets proved to be difficult based on the difference 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appropriate datasets for what we were looking to do with them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607E6-0D87-F8F1-399E-B3F0F5FDFB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402C8-F005-AE13-1A9F-123DC015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63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05645E5-44DC-1FD6-302C-8AABA0F5F2E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variables used were able to successfully predict outcome of a patient getting heart disease</a:t>
            </a:r>
          </a:p>
          <a:p>
            <a:endParaRPr lang="en-US" dirty="0"/>
          </a:p>
          <a:p>
            <a:r>
              <a:rPr lang="en-US" dirty="0"/>
              <a:t>Other variables may further improve the accuracy such as genetics</a:t>
            </a:r>
          </a:p>
          <a:p>
            <a:endParaRPr lang="en-US" dirty="0"/>
          </a:p>
          <a:p>
            <a:r>
              <a:rPr lang="en-US" dirty="0"/>
              <a:t>Logistic regression and neural networks are best options to model heart disease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Why Choose Heart Disease?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Reasons for Modeling heart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It is one of the leading causes of death worldwide</a:t>
            </a:r>
          </a:p>
          <a:p>
            <a:endParaRPr lang="en-US" dirty="0"/>
          </a:p>
          <a:p>
            <a:r>
              <a:rPr lang="en-US" dirty="0"/>
              <a:t>There are many factors that contribute to heart disease so nonparametric models may perform well</a:t>
            </a:r>
          </a:p>
          <a:p>
            <a:endParaRPr lang="en-US" dirty="0"/>
          </a:p>
          <a:p>
            <a:r>
              <a:rPr lang="en-US" dirty="0"/>
              <a:t>There are adequate datasets on heart disease that can be used</a:t>
            </a:r>
          </a:p>
          <a:p>
            <a:endParaRPr lang="en-US" dirty="0"/>
          </a:p>
          <a:p>
            <a:r>
              <a:rPr lang="en-US" dirty="0"/>
              <a:t>Understanding how to model heart disease can help us know where the current state of knowledge is on the topic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5282-4CB9-28E8-5F36-E1A06C2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318451"/>
          </a:xfrm>
        </p:spPr>
        <p:txBody>
          <a:bodyPr/>
          <a:lstStyle/>
          <a:p>
            <a:r>
              <a:rPr lang="en-US" dirty="0"/>
              <a:t>A glimpse at the data 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C7B44-C434-E652-9A1A-F0AA02D9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D6A60-C09C-D7C4-E1A0-93F15FE23FF3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253,680 patients </a:t>
            </a:r>
          </a:p>
          <a:p>
            <a:endParaRPr lang="en-US" dirty="0"/>
          </a:p>
          <a:p>
            <a:r>
              <a:rPr lang="en-US" dirty="0"/>
              <a:t>Measured 21 independent variables</a:t>
            </a:r>
          </a:p>
          <a:p>
            <a:endParaRPr lang="en-US" dirty="0"/>
          </a:p>
          <a:p>
            <a:r>
              <a:rPr lang="en-US" dirty="0"/>
              <a:t>These variables contain a mix of categorical and numerical variables</a:t>
            </a:r>
          </a:p>
          <a:p>
            <a:endParaRPr lang="en-US" dirty="0"/>
          </a:p>
          <a:p>
            <a:r>
              <a:rPr lang="en-US" dirty="0"/>
              <a:t>Sourced from </a:t>
            </a:r>
            <a:r>
              <a:rPr lang="en-US"/>
              <a:t>kaggle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7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What models were selected?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F928EED-FC8B-DED8-4C2C-D5520046F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Supervised machine learning</a:t>
            </a:r>
          </a:p>
          <a:p>
            <a:endParaRPr lang="en-US" dirty="0"/>
          </a:p>
          <a:p>
            <a:r>
              <a:rPr lang="en-US" dirty="0"/>
              <a:t>Can be used to predict categorical variables</a:t>
            </a:r>
          </a:p>
          <a:p>
            <a:endParaRPr lang="en-US" dirty="0"/>
          </a:p>
          <a:p>
            <a:r>
              <a:rPr lang="en-US" dirty="0"/>
              <a:t>Estimates the probability of an event occurring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F2D09-0982-75F5-7F3F-908A26CD9385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K nearest neighbor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7428880" cy="30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 parametric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distance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be used for both classification and regression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Supervised learning</a:t>
            </a:r>
          </a:p>
          <a:p>
            <a:endParaRPr lang="en-US" dirty="0"/>
          </a:p>
          <a:p>
            <a:r>
              <a:rPr lang="en-US" dirty="0"/>
              <a:t>Non parametric</a:t>
            </a:r>
          </a:p>
          <a:p>
            <a:endParaRPr lang="en-US" dirty="0"/>
          </a:p>
          <a:p>
            <a:r>
              <a:rPr lang="en-US" dirty="0"/>
              <a:t>Can be used for classification and regression</a:t>
            </a:r>
          </a:p>
          <a:p>
            <a:endParaRPr lang="en-US" dirty="0"/>
          </a:p>
          <a:p>
            <a:r>
              <a:rPr lang="en-US" dirty="0"/>
              <a:t>Has hierarchical tree like structure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{72CBFF9F-BD3B-4E48-BD52-EA83347E84CA}tf33968143_win32</Template>
  <TotalTime>904</TotalTime>
  <Words>400</Words>
  <Application>Microsoft Macintosh PowerPoint</Application>
  <PresentationFormat>Widescreen</PresentationFormat>
  <Paragraphs>129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Custom</vt:lpstr>
      <vt:lpstr>Heart disease Modeling</vt:lpstr>
      <vt:lpstr>Overview</vt:lpstr>
      <vt:lpstr>Why Choose Heart Disease?</vt:lpstr>
      <vt:lpstr>Reasons for Modeling heart disease</vt:lpstr>
      <vt:lpstr>A glimpse at the data set</vt:lpstr>
      <vt:lpstr>What models were selected?</vt:lpstr>
      <vt:lpstr>Logistic Regression</vt:lpstr>
      <vt:lpstr>K nearest neighbor</vt:lpstr>
      <vt:lpstr>Decision Tree</vt:lpstr>
      <vt:lpstr>Random forest</vt:lpstr>
      <vt:lpstr>Neural network</vt:lpstr>
      <vt:lpstr>Results from the various models</vt:lpstr>
      <vt:lpstr>Logistic regression results graph</vt:lpstr>
      <vt:lpstr>K nearest neighbor results graph</vt:lpstr>
      <vt:lpstr>Decision tree results graph</vt:lpstr>
      <vt:lpstr>Random forest model results graph</vt:lpstr>
      <vt:lpstr>Neural network results graph</vt:lpstr>
      <vt:lpstr>Results table</vt:lpstr>
      <vt:lpstr>Results graph</vt:lpstr>
      <vt:lpstr>Key takeaways</vt:lpstr>
      <vt:lpstr>Issues faced during the project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Modeling</dc:title>
  <dc:creator>Kyle F. Kane</dc:creator>
  <cp:lastModifiedBy>Likhithasree Kommineni</cp:lastModifiedBy>
  <cp:revision>4</cp:revision>
  <dcterms:created xsi:type="dcterms:W3CDTF">2024-04-19T00:35:09Z</dcterms:created>
  <dcterms:modified xsi:type="dcterms:W3CDTF">2024-04-22T22:25:01Z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